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5"/>
  </p:notesMasterIdLst>
  <p:handoutMasterIdLst>
    <p:handoutMasterId r:id="rId16"/>
  </p:handoutMasterIdLst>
  <p:sldIdLst>
    <p:sldId id="256" r:id="rId5"/>
    <p:sldId id="460" r:id="rId6"/>
    <p:sldId id="489" r:id="rId7"/>
    <p:sldId id="490" r:id="rId8"/>
    <p:sldId id="484" r:id="rId9"/>
    <p:sldId id="485" r:id="rId10"/>
    <p:sldId id="486" r:id="rId11"/>
    <p:sldId id="487" r:id="rId12"/>
    <p:sldId id="488" r:id="rId13"/>
    <p:sldId id="480" r:id="rId1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000000"/>
    <a:srgbClr val="003865"/>
    <a:srgbClr val="78BE21"/>
    <a:srgbClr val="0D0D0D"/>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74866" autoAdjust="0"/>
  </p:normalViewPr>
  <p:slideViewPr>
    <p:cSldViewPr snapToGrid="0">
      <p:cViewPr varScale="1">
        <p:scale>
          <a:sx n="83" d="100"/>
          <a:sy n="83" d="100"/>
        </p:scale>
        <p:origin x="144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F2A04DE5-F1A9-4D45-BF54-BEFDBA739CA2}" type="datetimeFigureOut">
              <a:rPr lang="en-US" smtClean="0">
                <a:latin typeface="NeueHaasGroteskText Std" panose="020B0504020202020204" pitchFamily="34" charset="0"/>
              </a:rPr>
              <a:t>8/20/2019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atin typeface="NeueHaasGroteskText Std" panose="020B0504020202020204" pitchFamily="34" charset="0"/>
              </a:defRPr>
            </a:lvl1pPr>
          </a:lstStyle>
          <a:p>
            <a:fld id="{A50CD39D-89B0-4C68-805A-35C75A7C20C8}" type="datetimeFigureOut">
              <a:rPr lang="en-US" smtClean="0"/>
              <a:pPr/>
              <a:t>8/20/2019</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2492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Draft TMDLs for the Minnesota River and the Greater Blue Earth Watersheds were developed and placed on public notice in 2012</a:t>
            </a:r>
          </a:p>
          <a:p>
            <a:endParaRPr lang="en-US" dirty="0"/>
          </a:p>
          <a:p>
            <a:r>
              <a:rPr lang="en-US" dirty="0"/>
              <a:t>*Two separate</a:t>
            </a:r>
            <a:r>
              <a:rPr lang="en-US" baseline="0" dirty="0"/>
              <a:t> TMDLs were developed for the mainstem Minnesota River turbidity impairments and the Greater Blue Earth (Watonwan, Blue Earth, Le Sueur) turbidity </a:t>
            </a:r>
            <a:r>
              <a:rPr lang="en-US" baseline="0" dirty="0" smtClean="0"/>
              <a:t>impairments</a:t>
            </a:r>
          </a:p>
          <a:p>
            <a:endParaRPr lang="en-US" baseline="0" dirty="0" smtClean="0"/>
          </a:p>
          <a:p>
            <a:r>
              <a:rPr lang="en-US" baseline="0" dirty="0" smtClean="0"/>
              <a:t>*Where paired data existed we had a TSS translator </a:t>
            </a:r>
            <a:endParaRPr lang="en-US" baseline="0" dirty="0"/>
          </a:p>
          <a:p>
            <a:endParaRPr lang="en-US" dirty="0"/>
          </a:p>
          <a:p>
            <a:r>
              <a:rPr lang="en-US" dirty="0"/>
              <a:t>*Separate</a:t>
            </a:r>
            <a:r>
              <a:rPr lang="en-US" baseline="0" dirty="0"/>
              <a:t> but parallel stakeholder processes </a:t>
            </a:r>
          </a:p>
          <a:p>
            <a:endParaRPr lang="en-US" baseline="0" dirty="0"/>
          </a:p>
          <a:p>
            <a:r>
              <a:rPr lang="en-US" baseline="0" dirty="0"/>
              <a:t>*Both reports were challenged with Contested Case Hearing </a:t>
            </a:r>
            <a:r>
              <a:rPr lang="en-US" baseline="0" dirty="0" smtClean="0"/>
              <a:t>Requests by Soy Bean Growers, Brown County Corn and Soybeans, Mankato, Marshall, MCSC, citizens</a:t>
            </a: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802523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process ensued to develop Findings of Fact and to negotiate with </a:t>
            </a:r>
            <a:r>
              <a:rPr lang="en-US" dirty="0" smtClean="0"/>
              <a:t>challengers, from 2012 - 2015</a:t>
            </a:r>
            <a:endParaRPr lang="en-US" dirty="0"/>
          </a:p>
          <a:p>
            <a:endParaRPr lang="en-US" dirty="0"/>
          </a:p>
          <a:p>
            <a:r>
              <a:rPr lang="en-US" dirty="0"/>
              <a:t>*MPCA adopted TSS standard to replace turbidity standard in 2015. </a:t>
            </a:r>
            <a:r>
              <a:rPr lang="en-US" sz="1200" kern="1200" dirty="0" smtClean="0">
                <a:solidFill>
                  <a:schemeClr val="tx1"/>
                </a:solidFill>
                <a:effectLst/>
                <a:latin typeface="NeueHaasGroteskText Std" panose="020B0504020202020204" pitchFamily="34" charset="0"/>
                <a:ea typeface="+mn-ea"/>
                <a:cs typeface="+mn-cs"/>
              </a:rPr>
              <a:t>TSS measures a quantifiable load of solids in the water. This is much more in line with a total maximum daily load calculation than turbidity which measure how much light penetrates the water column. Even when we had a turbidity standard, we developed TMDLs using a surrogate TSS value.  </a:t>
            </a:r>
            <a:r>
              <a:rPr lang="en-US" smtClean="0"/>
              <a:t>WQS</a:t>
            </a:r>
            <a:r>
              <a:rPr lang="en-US" baseline="0" smtClean="0"/>
              <a:t> </a:t>
            </a:r>
            <a:r>
              <a:rPr lang="en-US" baseline="0" dirty="0" smtClean="0"/>
              <a:t>for MN River is 65 mg/L for </a:t>
            </a:r>
            <a:r>
              <a:rPr lang="en-US" baseline="0" smtClean="0"/>
              <a:t>entire reach.</a:t>
            </a:r>
            <a:endParaRPr lang="en-US" dirty="0"/>
          </a:p>
          <a:p>
            <a:r>
              <a:rPr lang="en-US" dirty="0"/>
              <a:t>Made the allocations in the original TMDL outdated – needed recalculation.</a:t>
            </a:r>
          </a:p>
          <a:p>
            <a:endParaRPr lang="en-US" dirty="0"/>
          </a:p>
          <a:p>
            <a:r>
              <a:rPr lang="en-US" dirty="0"/>
              <a:t>*HSPF model</a:t>
            </a:r>
            <a:r>
              <a:rPr lang="en-US" baseline="0" dirty="0"/>
              <a:t> of the MN River Basin updated and extended in </a:t>
            </a:r>
            <a:r>
              <a:rPr lang="en-US" baseline="0" dirty="0" smtClean="0"/>
              <a:t>2016, included more data and longer period of time, better source assessment </a:t>
            </a:r>
            <a:endParaRPr lang="en-US" baseline="0" dirty="0"/>
          </a:p>
          <a:p>
            <a:endParaRPr lang="en-US" baseline="0" dirty="0"/>
          </a:p>
          <a:p>
            <a:r>
              <a:rPr lang="en-US" baseline="0" dirty="0"/>
              <a:t>*Multiple AUIDs of the mainstem consolidated into fewer, longer reaches. Impairments carried through to the new WIDs so entire river downstream of </a:t>
            </a:r>
            <a:r>
              <a:rPr lang="en-US" baseline="0" dirty="0" err="1"/>
              <a:t>LqP</a:t>
            </a:r>
            <a:r>
              <a:rPr lang="en-US" baseline="0" dirty="0"/>
              <a:t> dam is now listed as impaired for turbidity or TSS.</a:t>
            </a:r>
          </a:p>
          <a:p>
            <a:endParaRPr lang="en-US" baseline="0" dirty="0"/>
          </a:p>
          <a:p>
            <a:r>
              <a:rPr lang="en-US" sz="3200" dirty="0"/>
              <a:t>*Decided to withdraw both TMDLs, redevelop as one TMDL study: </a:t>
            </a:r>
            <a:r>
              <a:rPr lang="en-US" sz="2900" dirty="0"/>
              <a:t>Letters sent to EPA, stakeholders and commenters</a:t>
            </a:r>
          </a:p>
          <a:p>
            <a:endParaRPr lang="en-US" dirty="0"/>
          </a:p>
        </p:txBody>
      </p:sp>
      <p:sp>
        <p:nvSpPr>
          <p:cNvPr id="4" name="Slide Number Placeholder 3"/>
          <p:cNvSpPr>
            <a:spLocks noGrp="1"/>
          </p:cNvSpPr>
          <p:nvPr>
            <p:ph type="sldNum" sz="quarter" idx="10"/>
          </p:nvPr>
        </p:nvSpPr>
        <p:spPr/>
        <p:txBody>
          <a:bodyPr/>
          <a:lstStyle/>
          <a:p>
            <a:pPr defTabSz="924916">
              <a:defRPr/>
            </a:pPr>
            <a:fld id="{F9F08466-AEA7-4FC0-9459-6A32F61DA297}" type="slidenum">
              <a:rPr lang="en-US">
                <a:solidFill>
                  <a:prstClr val="black"/>
                </a:solidFill>
              </a:rPr>
              <a:pPr defTabSz="924916">
                <a:defRPr/>
              </a:pPr>
              <a:t>3</a:t>
            </a:fld>
            <a:endParaRPr lang="en-US" dirty="0">
              <a:solidFill>
                <a:prstClr val="black"/>
              </a:solidFill>
            </a:endParaRPr>
          </a:p>
        </p:txBody>
      </p:sp>
    </p:spTree>
    <p:extLst>
      <p:ext uri="{BB962C8B-B14F-4D97-AF65-F5344CB8AC3E}">
        <p14:creationId xmlns:p14="http://schemas.microsoft.com/office/powerpoint/2010/main" val="338723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Main stem and 49</a:t>
            </a:r>
            <a:r>
              <a:rPr lang="en-US" baseline="0" dirty="0" smtClean="0"/>
              <a:t> </a:t>
            </a:r>
            <a:r>
              <a:rPr lang="en-US" baseline="0" dirty="0" err="1" smtClean="0"/>
              <a:t>tribs</a:t>
            </a:r>
            <a:r>
              <a:rPr lang="en-US" baseline="0" dirty="0" smtClean="0"/>
              <a:t> to get to 61 </a:t>
            </a:r>
          </a:p>
          <a:p>
            <a:endParaRPr lang="en-US" dirty="0" smtClean="0"/>
          </a:p>
          <a:p>
            <a:r>
              <a:rPr lang="en-US" dirty="0" smtClean="0"/>
              <a:t>Draft</a:t>
            </a:r>
            <a:r>
              <a:rPr lang="en-US" baseline="0" dirty="0" smtClean="0"/>
              <a:t> </a:t>
            </a:r>
            <a:r>
              <a:rPr lang="en-US" baseline="0" dirty="0"/>
              <a:t>TMDL addresses all TSS/turbidity impairments along MN River mainstem, impairments at the mouths of Chippewa, Yellow Medicine, Hawk Creek, Redwood, Cottonwood and most of the Greater Blue Earth sediment impairments. A handful have been added to the impaired waters list since the TMDL was drafted.</a:t>
            </a:r>
          </a:p>
          <a:p>
            <a:endParaRPr lang="en-US" baseline="0" dirty="0"/>
          </a:p>
          <a:p>
            <a:r>
              <a:rPr lang="en-US" baseline="0" dirty="0"/>
              <a:t>*All TMDLs developed based on standard of 65 mg/L. Original MN River TMDL had different targets in the basin based on different turbidity to TSS relationships.</a:t>
            </a:r>
          </a:p>
          <a:p>
            <a:endParaRPr lang="en-US" baseline="0" dirty="0"/>
          </a:p>
          <a:p>
            <a:r>
              <a:rPr lang="en-US" baseline="0" dirty="0"/>
              <a:t>*The basin HSPF model was updated in 2016. Developed at HUC-12 scale, extended through 2012, calibrated to new data.</a:t>
            </a:r>
          </a:p>
          <a:p>
            <a:endParaRPr lang="en-US" baseline="0" dirty="0"/>
          </a:p>
          <a:p>
            <a:r>
              <a:rPr lang="en-US" baseline="0" dirty="0"/>
              <a:t>*Allocations for MS4s based on same sediment export rate as used in South Metro Miss TMDL. </a:t>
            </a:r>
            <a:r>
              <a:rPr lang="en-US" baseline="0" dirty="0" smtClean="0"/>
              <a:t>Assumed SWPP compliance meets 65 mg/L.  No </a:t>
            </a:r>
            <a:r>
              <a:rPr lang="en-US" baseline="0" dirty="0"/>
              <a:t>reductions required of MS4s. </a:t>
            </a:r>
            <a:r>
              <a:rPr lang="en-US" baseline="0" dirty="0" smtClean="0"/>
              <a:t> No reductions required from WWTPs.</a:t>
            </a:r>
            <a:endParaRPr lang="en-US" baseline="0" dirty="0"/>
          </a:p>
          <a:p>
            <a:endParaRPr lang="en-US" baseline="0" dirty="0"/>
          </a:p>
          <a:p>
            <a:r>
              <a:rPr lang="en-US" baseline="0" dirty="0" smtClean="0"/>
              <a:t>*Used HSPF model to look at 18 years of data seasonality (55% March – June), snow melt, less cover, high intense storms, informs when we need practices on the land and what type of practices are needed to mitigate </a:t>
            </a:r>
          </a:p>
          <a:p>
            <a:r>
              <a:rPr lang="en-US" baseline="0" dirty="0" smtClean="0"/>
              <a:t> </a:t>
            </a:r>
          </a:p>
          <a:p>
            <a:r>
              <a:rPr lang="en-US" baseline="0" dirty="0" smtClean="0"/>
              <a:t>*</a:t>
            </a:r>
            <a:r>
              <a:rPr lang="en-US" baseline="0" dirty="0"/>
              <a:t>Reasonable assurance section greatly expanded and consistent with </a:t>
            </a:r>
            <a:r>
              <a:rPr lang="en-US" baseline="0" dirty="0" smtClean="0"/>
              <a:t>Lake </a:t>
            </a:r>
            <a:r>
              <a:rPr lang="en-US" baseline="0" dirty="0"/>
              <a:t>Pepin </a:t>
            </a:r>
            <a:r>
              <a:rPr lang="en-US" baseline="0" dirty="0" smtClean="0"/>
              <a:t>TMDL, refers to actual practices that are being implemented AWQC, WRAPS, 1W1P, Buffers, CWF $</a:t>
            </a:r>
          </a:p>
          <a:p>
            <a:endParaRPr lang="en-US" baseline="0" dirty="0" smtClean="0"/>
          </a:p>
          <a:p>
            <a:pPr marL="171450" indent="-171450">
              <a:buFont typeface="Arial" panose="020B0604020202020204" pitchFamily="34" charset="0"/>
              <a:buChar char="•"/>
            </a:pPr>
            <a:r>
              <a:rPr lang="en-US" baseline="0" dirty="0" smtClean="0"/>
              <a:t>Addressed MS4 concerns which were many of the concerns </a:t>
            </a:r>
          </a:p>
          <a:p>
            <a:pPr marL="171450" indent="-171450">
              <a:buFont typeface="Arial" panose="020B0604020202020204" pitchFamily="34" charset="0"/>
              <a:buChar char="•"/>
            </a:pPr>
            <a:endParaRPr lang="en-US" baseline="0" dirty="0"/>
          </a:p>
          <a:p>
            <a:r>
              <a:rPr lang="en-US" baseline="0" dirty="0"/>
              <a:t>*Each reach has a different reduction estimate, but overall we are calling for about a 50% reduction in sediment loads. </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00055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*All original stakeholders</a:t>
            </a:r>
            <a:r>
              <a:rPr lang="en-US" baseline="0" dirty="0"/>
              <a:t> were notified of the pre-public notice. Draft TMDL was posted on website for 30 days. Contacted MN Corn Growers, MN Soybean Growers, MCEA, Stormwater Coalition, MAWRC and Lower MN Watershed District to arrange individual meetings. Only Lower MN WD chose to meet. </a:t>
            </a:r>
          </a:p>
          <a:p>
            <a:pPr algn="l"/>
            <a:endParaRPr lang="en-US" baseline="0" dirty="0"/>
          </a:p>
          <a:p>
            <a:pPr algn="l"/>
            <a:r>
              <a:rPr lang="en-US" baseline="0" dirty="0"/>
              <a:t>*EPA prelim review went through two rounds of comments. Process delayed because of federal </a:t>
            </a:r>
            <a:r>
              <a:rPr lang="en-US" baseline="0" dirty="0" err="1"/>
              <a:t>govt</a:t>
            </a:r>
            <a:r>
              <a:rPr lang="en-US" baseline="0" dirty="0"/>
              <a:t> shutdown. Biggest issue was ensuring MN River TMDL was consistent/didn’t violate allocations in downstream South Metro Miss TSS TMDL.</a:t>
            </a:r>
          </a:p>
          <a:p>
            <a:pPr algn="l"/>
            <a:endParaRPr lang="en-US" baseline="0" dirty="0"/>
          </a:p>
          <a:p>
            <a:pPr algn="l"/>
            <a:r>
              <a:rPr lang="en-US" baseline="0" dirty="0"/>
              <a:t>*Completion of draft </a:t>
            </a:r>
            <a:r>
              <a:rPr lang="en-US" baseline="0" dirty="0" smtClean="0"/>
              <a:t>MN River Greater Blue Earth TSS TMDL </a:t>
            </a:r>
            <a:r>
              <a:rPr lang="en-US" baseline="0" dirty="0"/>
              <a:t>coincided with the completion of three MN River Basin HUC-8 </a:t>
            </a:r>
            <a:r>
              <a:rPr lang="en-US" baseline="0" dirty="0" smtClean="0"/>
              <a:t>WRAPS– </a:t>
            </a:r>
            <a:r>
              <a:rPr lang="en-US" baseline="0" dirty="0"/>
              <a:t>Watonwan, Lower MN and MN River at Mankato. Decision was made to public notice all of them simultaneously for an extended period of time (60 days</a:t>
            </a:r>
            <a:r>
              <a:rPr lang="en-US" baseline="0" dirty="0" smtClean="0"/>
              <a:t>), proactive</a:t>
            </a: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60457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House held in Mankato. Two</a:t>
            </a:r>
            <a:r>
              <a:rPr lang="en-US" baseline="0" dirty="0"/>
              <a:t> informal presentations were made and 6 stations were set up for people to visit and ask questions. Turnout was good with representation from legislators, individual farmers and farming organizations, tribal representation, county commissioners, county and SWCD staff, other state agencies, Lake Pepin Legacy Alliance and Freshwater Society. </a:t>
            </a:r>
          </a:p>
          <a:p>
            <a:endParaRPr lang="en-US" baseline="0" dirty="0"/>
          </a:p>
          <a:p>
            <a:r>
              <a:rPr lang="en-US" baseline="0" dirty="0"/>
              <a:t>*Showcase of Farm Best Management Practices and Ag Water Quality Certification presentation at Greg </a:t>
            </a:r>
            <a:r>
              <a:rPr lang="en-US" baseline="0" dirty="0" err="1"/>
              <a:t>Entinger</a:t>
            </a:r>
            <a:r>
              <a:rPr lang="en-US" baseline="0" dirty="0"/>
              <a:t> farm near New Prague.</a:t>
            </a:r>
          </a:p>
          <a:p>
            <a:endParaRPr lang="en-US" baseline="0" dirty="0"/>
          </a:p>
          <a:p>
            <a:r>
              <a:rPr lang="en-US" baseline="0" dirty="0"/>
              <a:t>*Boat tour of the Lower Minnesota River co-sponsored by Lower MN River Watershed District and the Savage Chamber of Commerce. Emphasis on the impacts of sediment deposition in the channel.</a:t>
            </a:r>
          </a:p>
          <a:p>
            <a:endParaRPr lang="en-US" baseline="0" dirty="0"/>
          </a:p>
          <a:p>
            <a:r>
              <a:rPr lang="en-US" baseline="0" dirty="0"/>
              <a:t>*Attendance and presentation at Lake Pepin Legacy Alliance open house – </a:t>
            </a:r>
            <a:r>
              <a:rPr lang="en-US" baseline="0" dirty="0" smtClean="0"/>
              <a:t>highlight the connections with TP and </a:t>
            </a:r>
            <a:r>
              <a:rPr lang="en-US" baseline="0" dirty="0"/>
              <a:t>sediment reductions in the MN River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188732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a:t>
            </a:r>
            <a:r>
              <a:rPr lang="en-US" baseline="0" dirty="0" smtClean="0"/>
              <a:t>MN River Greater Blue Earth TSS </a:t>
            </a:r>
            <a:r>
              <a:rPr lang="en-US" dirty="0" smtClean="0"/>
              <a:t>TMDL </a:t>
            </a:r>
            <a:r>
              <a:rPr lang="en-US" dirty="0"/>
              <a:t>covers most of</a:t>
            </a:r>
            <a:r>
              <a:rPr lang="en-US" baseline="0" dirty="0"/>
              <a:t> the MN River Basin, but implementation strategies and planning occurs at smaller watershed scale. Watershed WRAPS and TMDLs approved or on notice in seven of the twelve Minnesota River Basin major watersheds. Remaining five watershed WRAPS are in various stages of development. Three watersheds with approved or underway 1W1Ps.</a:t>
            </a:r>
          </a:p>
          <a:p>
            <a:endParaRPr lang="en-US" baseline="0" dirty="0"/>
          </a:p>
          <a:p>
            <a:r>
              <a:rPr lang="en-US" baseline="0" dirty="0"/>
              <a:t>*Draft TMDL is consistent with downstream South Metro Miss TSS </a:t>
            </a:r>
            <a:r>
              <a:rPr lang="en-US" baseline="0" dirty="0" smtClean="0"/>
              <a:t>TMDL, approved by EPA in 2016. </a:t>
            </a:r>
            <a:r>
              <a:rPr lang="en-US" baseline="0" dirty="0"/>
              <a:t>Achieving MN River TSS TMDL will be critical to achieving South Metro TMDL.</a:t>
            </a:r>
          </a:p>
          <a:p>
            <a:endParaRPr lang="en-US" baseline="0" dirty="0"/>
          </a:p>
          <a:p>
            <a:r>
              <a:rPr lang="en-US" baseline="0" dirty="0"/>
              <a:t>*Because of phosphorus affinity to bind to soil, achieving the MN River TSS TMDL is critical to achieving phosphorus reductions in Lake Pepin. Also, for reducing filling (sedimentation) of Pepin. </a:t>
            </a:r>
            <a:endParaRPr lang="en-US" baseline="0" dirty="0" smtClean="0"/>
          </a:p>
          <a:p>
            <a:endParaRPr lang="en-US" baseline="0" dirty="0" smtClean="0"/>
          </a:p>
          <a:p>
            <a:r>
              <a:rPr lang="en-US" baseline="0" dirty="0" smtClean="0"/>
              <a:t>*Lake Pepin TMDL is currently available during a pre-public notice review</a:t>
            </a:r>
            <a:endParaRPr lang="en-US" baseline="0" dirty="0"/>
          </a:p>
          <a:p>
            <a:endParaRPr lang="en-US" baseline="0" dirty="0"/>
          </a:p>
          <a:p>
            <a:r>
              <a:rPr lang="en-US" baseline="0" dirty="0"/>
              <a:t>*Conditions that deliver sediment are also associated with delivering bacteria</a:t>
            </a:r>
            <a:r>
              <a:rPr lang="en-US" baseline="0" dirty="0" smtClean="0"/>
              <a:t>. Bacteria TMDL approved spring 2019.  </a:t>
            </a:r>
            <a:endParaRPr lang="en-US" baseline="0" dirty="0"/>
          </a:p>
          <a:p>
            <a:endParaRPr lang="en-US" baseline="0" dirty="0"/>
          </a:p>
          <a:p>
            <a:r>
              <a:rPr lang="en-US" baseline="0" dirty="0"/>
              <a:t>*Sediment Reduction Strategy from 2015 identified broad strategies to reduce sediment in </a:t>
            </a:r>
            <a:r>
              <a:rPr lang="en-US" baseline="0" dirty="0" err="1"/>
              <a:t>Mn</a:t>
            </a:r>
            <a:r>
              <a:rPr lang="en-US" baseline="0" dirty="0"/>
              <a:t> River and South Metro Miss.</a:t>
            </a: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276073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a:t>
            </a:r>
            <a:r>
              <a:rPr lang="en-US" baseline="0" dirty="0" smtClean="0"/>
              <a:t> – developed to provide high level strategies required in the Miss Metro TSS TMDL and original turbidity TMDL.</a:t>
            </a:r>
            <a:endParaRPr lang="en-US" dirty="0" smtClean="0"/>
          </a:p>
          <a:p>
            <a:endParaRPr lang="en-US" dirty="0" smtClean="0"/>
          </a:p>
          <a:p>
            <a:r>
              <a:rPr lang="en-US" dirty="0" smtClean="0"/>
              <a:t>*</a:t>
            </a:r>
            <a:r>
              <a:rPr lang="en-US" dirty="0"/>
              <a:t>Gaps in knowledge identified</a:t>
            </a:r>
            <a:r>
              <a:rPr lang="en-US" baseline="0" dirty="0"/>
              <a:t> – connecting practices on the land with quantified reduced flow and reduced TSS. </a:t>
            </a:r>
            <a:endParaRPr lang="en-US" baseline="0" dirty="0" smtClean="0"/>
          </a:p>
          <a:p>
            <a:endParaRPr lang="en-US" dirty="0"/>
          </a:p>
          <a:p>
            <a:r>
              <a:rPr lang="en-US" dirty="0"/>
              <a:t>*Answers to these questions will determine if an update to the sediment strategy should be</a:t>
            </a:r>
            <a:r>
              <a:rPr lang="en-US" baseline="0" dirty="0"/>
              <a:t> completed</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1204884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project</a:t>
            </a:r>
            <a:r>
              <a:rPr lang="en-US" baseline="0" dirty="0"/>
              <a:t> fill in knowledge gaps</a:t>
            </a:r>
          </a:p>
          <a:p>
            <a:pPr marL="231229" indent="-231229">
              <a:buAutoNum type="arabicPeriod"/>
            </a:pPr>
            <a:r>
              <a:rPr lang="en-US" dirty="0"/>
              <a:t>Lit review</a:t>
            </a:r>
          </a:p>
          <a:p>
            <a:pPr marL="231229" indent="-231229">
              <a:buAutoNum type="arabicPeriod"/>
            </a:pPr>
            <a:r>
              <a:rPr lang="en-US" dirty="0"/>
              <a:t>Peak TSS events</a:t>
            </a:r>
          </a:p>
          <a:p>
            <a:pPr marL="231229" indent="-231229">
              <a:buAutoNum type="arabicPeriod"/>
            </a:pPr>
            <a:r>
              <a:rPr lang="en-US" dirty="0"/>
              <a:t>Quantify flow reduction and TSS relationships</a:t>
            </a:r>
          </a:p>
          <a:p>
            <a:pPr marL="231229" indent="-231229">
              <a:buAutoNum type="arabicPeriod"/>
            </a:pPr>
            <a:r>
              <a:rPr lang="en-US" dirty="0"/>
              <a:t>Tile drainage storage</a:t>
            </a:r>
          </a:p>
          <a:p>
            <a:pPr marL="231229" indent="-231229">
              <a:buAutoNum type="arabicPeriod"/>
            </a:pPr>
            <a:r>
              <a:rPr lang="en-US" dirty="0"/>
              <a:t>Effects</a:t>
            </a:r>
            <a:r>
              <a:rPr lang="en-US" baseline="0" dirty="0"/>
              <a:t> of individual BMPs to reduce flow/TSS </a:t>
            </a:r>
          </a:p>
          <a:p>
            <a:pPr marL="231229" indent="-231229">
              <a:buAutoNum type="arabicPeriod"/>
            </a:pPr>
            <a:r>
              <a:rPr lang="en-US" baseline="0" dirty="0"/>
              <a:t>BMP combinations to reach flow/TSS goals</a:t>
            </a:r>
          </a:p>
          <a:p>
            <a:pPr marL="231229" indent="-231229">
              <a:buAutoNum type="arabicPeriod"/>
            </a:pPr>
            <a:r>
              <a:rPr lang="en-US" baseline="0" dirty="0"/>
              <a:t>Recommend strategy revisions</a:t>
            </a: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2559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8/20/2019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2E8677-C648-465D-82CD-E88587B4845D}" type="datetime1">
              <a:rPr lang="en-US" smtClean="0"/>
              <a:t>8/20/2019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20D07D7-46FB-4D7C-9C8F-0C340D091257}" type="datetime1">
              <a:rPr lang="en-US" smtClean="0"/>
              <a:t>8/20/2019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8/20/2019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8/20/2019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8/20/2019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2377" y="1746254"/>
            <a:ext cx="5447246" cy="838875"/>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8/20/2019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4B4EEDC6-36CA-4209-B482-2ED76AA0BF08}" type="datetime1">
              <a:rPr lang="en-US" smtClean="0"/>
              <a:t>8/20/2019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8/20/2019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8/20/2019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8/20/2019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8/20/2019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8/20/2019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8/20/2019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8/20/2019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8/20/2019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553" y="5947868"/>
            <a:ext cx="2968836" cy="457200"/>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8/20/2019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8/20/2019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8/20/2019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8/20/2019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8/20/2019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fld id="{9A198C9B-0587-4A1E-9E03-E4C9FE222F08}" type="datetime1">
              <a:rPr lang="en-US" smtClean="0"/>
              <a:t>8/20/2019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8/20/2019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8/20/2019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8/20/2019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8/20/2019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8/20/2019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8/20/2019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8/20/2019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8/20/2019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8/20/2019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8/20/2019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75342"/>
            <a:ext cx="2968836" cy="457200"/>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t>8/20/2019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C198DD1-C477-482D-A126-3FBDD1778E48}" type="datetime1">
              <a:rPr lang="en-US" smtClean="0"/>
              <a:t>8/20/2019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t>8/20/2019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485A5BA-A5F9-4138-9E4B-FFD626F6437A}" type="datetime1">
              <a:rPr lang="en-US" smtClean="0"/>
              <a:t>8/20/2019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8/20/2019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gency logo" descr="Agency logo" title="Minnesota Pollution Control Agency">
            <a:extLst>
              <a:ext uri="{FF2B5EF4-FFF2-40B4-BE49-F238E27FC236}">
                <a16:creationId xmlns:a16="http://schemas.microsoft.com/office/drawing/2014/main" id="{B3A3D357-2379-4266-9F61-9D86A1E09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203" y="1736980"/>
            <a:ext cx="8896193" cy="843556"/>
          </a:xfrm>
          <a:prstGeom prst="rect">
            <a:avLst/>
          </a:prstGeom>
        </p:spPr>
      </p:pic>
      <p:sp>
        <p:nvSpPr>
          <p:cNvPr id="7" name="Title"/>
          <p:cNvSpPr>
            <a:spLocks noGrp="1"/>
          </p:cNvSpPr>
          <p:nvPr>
            <p:ph type="ctrTitle"/>
          </p:nvPr>
        </p:nvSpPr>
        <p:spPr>
          <a:xfrm>
            <a:off x="0" y="3917574"/>
            <a:ext cx="12192000" cy="1470213"/>
          </a:xfrm>
        </p:spPr>
        <p:txBody>
          <a:bodyPr>
            <a:normAutofit/>
          </a:bodyPr>
          <a:lstStyle/>
          <a:p>
            <a:r>
              <a:rPr lang="en-US" dirty="0" smtClean="0"/>
              <a:t>Minnesota </a:t>
            </a:r>
            <a:r>
              <a:rPr lang="en-US" dirty="0"/>
              <a:t>River and Greater Blue Earth River </a:t>
            </a:r>
            <a:r>
              <a:rPr lang="en-US" dirty="0" smtClean="0"/>
              <a:t>Basin</a:t>
            </a:r>
            <a:br>
              <a:rPr lang="en-US" dirty="0" smtClean="0"/>
            </a:br>
            <a:r>
              <a:rPr lang="en-US" dirty="0" smtClean="0"/>
              <a:t>Total </a:t>
            </a:r>
            <a:r>
              <a:rPr lang="en-US" dirty="0"/>
              <a:t>Suspended Solids TMDL Study</a:t>
            </a:r>
          </a:p>
        </p:txBody>
      </p:sp>
      <p:sp>
        <p:nvSpPr>
          <p:cNvPr id="12" name="Rectangle 11">
            <a:extLst>
              <a:ext uri="{FF2B5EF4-FFF2-40B4-BE49-F238E27FC236}">
                <a16:creationId xmlns:a16="http://schemas.microsoft.com/office/drawing/2014/main" id="{1BCF671F-30A2-4F54-BB53-D7D8A23D313D}"/>
              </a:ext>
            </a:extLst>
          </p:cNvPr>
          <p:cNvSpPr/>
          <p:nvPr/>
        </p:nvSpPr>
        <p:spPr>
          <a:xfrm>
            <a:off x="0" y="5387786"/>
            <a:ext cx="12192000" cy="14702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hor information"/>
          <p:cNvSpPr>
            <a:spLocks noGrp="1"/>
          </p:cNvSpPr>
          <p:nvPr>
            <p:ph type="body" sz="quarter" idx="14"/>
          </p:nvPr>
        </p:nvSpPr>
        <p:spPr>
          <a:noFill/>
        </p:spPr>
        <p:txBody>
          <a:bodyPr>
            <a:normAutofit fontScale="92500"/>
          </a:bodyPr>
          <a:lstStyle/>
          <a:p>
            <a:r>
              <a:rPr lang="en-US" sz="2400" dirty="0"/>
              <a:t>Katrina </a:t>
            </a:r>
            <a:r>
              <a:rPr lang="en-US" sz="2400" dirty="0" smtClean="0"/>
              <a:t>Kessler, P.E. </a:t>
            </a:r>
            <a:r>
              <a:rPr lang="en-US" sz="2400" dirty="0"/>
              <a:t>| Assistant Commissioner, MPCA</a:t>
            </a:r>
          </a:p>
          <a:p>
            <a:r>
              <a:rPr lang="en-US" sz="2000" dirty="0"/>
              <a:t>August 20, 2019</a:t>
            </a:r>
          </a:p>
        </p:txBody>
      </p:sp>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212733"/>
            <a:ext cx="10515600" cy="1472163"/>
          </a:xfrm>
        </p:spPr>
        <p:txBody>
          <a:bodyPr/>
          <a:lstStyle/>
          <a:p>
            <a:r>
              <a:rPr lang="en-US" dirty="0"/>
              <a:t>Thank you!</a:t>
            </a:r>
          </a:p>
        </p:txBody>
      </p:sp>
      <p:sp>
        <p:nvSpPr>
          <p:cNvPr id="8" name="Text Placeholder 7"/>
          <p:cNvSpPr>
            <a:spLocks noGrp="1"/>
          </p:cNvSpPr>
          <p:nvPr>
            <p:ph type="body" sz="quarter" idx="13"/>
          </p:nvPr>
        </p:nvSpPr>
        <p:spPr>
          <a:xfrm>
            <a:off x="838200" y="3684897"/>
            <a:ext cx="10515600" cy="2517600"/>
          </a:xfrm>
        </p:spPr>
        <p:txBody>
          <a:bodyPr/>
          <a:lstStyle/>
          <a:p>
            <a:r>
              <a:rPr lang="en-US" sz="2700" b="1" dirty="0"/>
              <a:t>Katrina Kessler</a:t>
            </a:r>
          </a:p>
          <a:p>
            <a:r>
              <a:rPr lang="en-US" sz="2200" i="1" dirty="0"/>
              <a:t>Katrina.Kessler@state.mn.us</a:t>
            </a:r>
          </a:p>
          <a:p>
            <a:r>
              <a:rPr lang="en-US" sz="2200" dirty="0"/>
              <a:t>651-757-2488</a:t>
            </a:r>
          </a:p>
        </p:txBody>
      </p:sp>
      <p:pic>
        <p:nvPicPr>
          <p:cNvPr id="9" name="Picture 8" descr="MPCA logo" title="Minnesota Pollution Control Agenc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7999" y="5749106"/>
            <a:ext cx="3771743" cy="649678"/>
          </a:xfrm>
          <a:prstGeom prst="rect">
            <a:avLst/>
          </a:prstGeom>
        </p:spPr>
      </p:pic>
      <p:sp>
        <p:nvSpPr>
          <p:cNvPr id="4" name="Date Placeholder 3"/>
          <p:cNvSpPr>
            <a:spLocks noGrp="1"/>
          </p:cNvSpPr>
          <p:nvPr>
            <p:ph type="dt" sz="half" idx="10"/>
          </p:nvPr>
        </p:nvSpPr>
        <p:spPr/>
        <p:txBody>
          <a:bodyPr/>
          <a:lstStyle/>
          <a:p>
            <a:r>
              <a:rPr lang="en-US" dirty="0"/>
              <a:t>8/20/2019</a:t>
            </a:r>
          </a:p>
        </p:txBody>
      </p:sp>
      <p:sp>
        <p:nvSpPr>
          <p:cNvPr id="6" name="Slide Number Placeholder 5"/>
          <p:cNvSpPr>
            <a:spLocks noGrp="1"/>
          </p:cNvSpPr>
          <p:nvPr>
            <p:ph type="sldNum" sz="quarter" idx="11"/>
          </p:nvPr>
        </p:nvSpPr>
        <p:spPr/>
        <p:txBody>
          <a:bodyPr/>
          <a:lstStyle/>
          <a:p>
            <a:fld id="{48F63A3B-78C7-47BE-AE5E-E10140E04643}" type="slidenum">
              <a:rPr lang="en-US" smtClean="0"/>
              <a:pPr/>
              <a:t>10</a:t>
            </a:fld>
            <a:endParaRPr lang="en-US" dirty="0"/>
          </a:p>
        </p:txBody>
      </p:sp>
    </p:spTree>
    <p:extLst>
      <p:ext uri="{BB962C8B-B14F-4D97-AF65-F5344CB8AC3E}">
        <p14:creationId xmlns:p14="http://schemas.microsoft.com/office/powerpoint/2010/main" val="1361731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Brief history of turbidity TMDLs</a:t>
            </a:r>
          </a:p>
        </p:txBody>
      </p:sp>
      <p:sp>
        <p:nvSpPr>
          <p:cNvPr id="3" name="Content Placeholder 2"/>
          <p:cNvSpPr>
            <a:spLocks noGrp="1"/>
          </p:cNvSpPr>
          <p:nvPr>
            <p:ph sz="half" idx="1"/>
          </p:nvPr>
        </p:nvSpPr>
        <p:spPr>
          <a:xfrm>
            <a:off x="838199" y="1594624"/>
            <a:ext cx="5910571" cy="4761726"/>
          </a:xfrm>
        </p:spPr>
        <p:txBody>
          <a:bodyPr anchor="ctr">
            <a:normAutofit fontScale="92500" lnSpcReduction="20000"/>
          </a:bodyPr>
          <a:lstStyle/>
          <a:p>
            <a:pPr marL="0" indent="0">
              <a:buNone/>
            </a:pPr>
            <a:r>
              <a:rPr lang="en-US" b="1" dirty="0"/>
              <a:t>Minnesota </a:t>
            </a:r>
            <a:r>
              <a:rPr lang="en-US" b="1" dirty="0" smtClean="0"/>
              <a:t>Turbidity River</a:t>
            </a:r>
            <a:r>
              <a:rPr lang="en-US" b="1" dirty="0"/>
              <a:t>:</a:t>
            </a:r>
            <a:r>
              <a:rPr lang="en-US" dirty="0"/>
              <a:t> 18 main stem and sub watershed reaches</a:t>
            </a:r>
          </a:p>
          <a:p>
            <a:pPr marL="0" indent="0">
              <a:spcAft>
                <a:spcPts val="0"/>
              </a:spcAft>
              <a:buNone/>
            </a:pPr>
            <a:r>
              <a:rPr lang="en-US" b="1" dirty="0"/>
              <a:t>Greater Blue Earth River watershed:</a:t>
            </a:r>
            <a:r>
              <a:rPr lang="en-US" dirty="0"/>
              <a:t> </a:t>
            </a:r>
          </a:p>
          <a:p>
            <a:pPr marL="0" indent="0">
              <a:spcBef>
                <a:spcPts val="0"/>
              </a:spcBef>
              <a:buNone/>
            </a:pPr>
            <a:r>
              <a:rPr lang="en-US" dirty="0"/>
              <a:t>39 reaches in Blue Earth, Le Sueur and Watonwan watersheds</a:t>
            </a:r>
          </a:p>
          <a:p>
            <a:pPr marL="0" indent="0">
              <a:buNone/>
            </a:pPr>
            <a:r>
              <a:rPr lang="en-US" dirty="0"/>
              <a:t>Draft TMDLs developed and placed on public notice in 2012</a:t>
            </a:r>
          </a:p>
          <a:p>
            <a:pPr marL="0" indent="0">
              <a:buNone/>
            </a:pPr>
            <a:r>
              <a:rPr lang="en-US" dirty="0"/>
              <a:t>Both TMDLs:</a:t>
            </a:r>
          </a:p>
          <a:p>
            <a:pPr lvl="1">
              <a:spcBef>
                <a:spcPts val="600"/>
              </a:spcBef>
              <a:spcAft>
                <a:spcPts val="600"/>
              </a:spcAft>
            </a:pPr>
            <a:r>
              <a:rPr lang="en-US" dirty="0"/>
              <a:t>Based on TSS surrogates for turbidity</a:t>
            </a:r>
          </a:p>
          <a:p>
            <a:pPr lvl="1">
              <a:spcBef>
                <a:spcPts val="600"/>
              </a:spcBef>
              <a:spcAft>
                <a:spcPts val="600"/>
              </a:spcAft>
            </a:pPr>
            <a:r>
              <a:rPr lang="en-US" dirty="0"/>
              <a:t>Extensive stakeholder processes</a:t>
            </a:r>
          </a:p>
          <a:p>
            <a:pPr lvl="1">
              <a:spcBef>
                <a:spcPts val="600"/>
              </a:spcBef>
              <a:spcAft>
                <a:spcPts val="600"/>
              </a:spcAft>
            </a:pPr>
            <a:r>
              <a:rPr lang="en-US" dirty="0"/>
              <a:t>Received contested case hearing requests based on natural background and MS4 concerns</a:t>
            </a:r>
          </a:p>
        </p:txBody>
      </p:sp>
      <p:pic>
        <p:nvPicPr>
          <p:cNvPr id="8" name="Picture 7" descr="Picture shows the covers of the original draft Minnesota River Turbidity TMDL and the Greater BLue Earth River Basin Turbidity TMDL" title="Draft TMDL reports"/>
          <p:cNvPicPr>
            <a:picLocks noChangeAspect="1"/>
          </p:cNvPicPr>
          <p:nvPr/>
        </p:nvPicPr>
        <p:blipFill>
          <a:blip r:embed="rId3"/>
          <a:stretch>
            <a:fillRect/>
          </a:stretch>
        </p:blipFill>
        <p:spPr>
          <a:xfrm>
            <a:off x="6748770" y="2069688"/>
            <a:ext cx="4819158" cy="3283773"/>
          </a:xfrm>
          <a:prstGeom prst="rect">
            <a:avLst/>
          </a:prstGeom>
        </p:spPr>
      </p:pic>
      <p:sp>
        <p:nvSpPr>
          <p:cNvPr id="4" name="Date Placeholder 3"/>
          <p:cNvSpPr>
            <a:spLocks noGrp="1"/>
          </p:cNvSpPr>
          <p:nvPr>
            <p:ph type="dt" sz="half" idx="10"/>
          </p:nvPr>
        </p:nvSpPr>
        <p:spPr/>
        <p:txBody>
          <a:bodyPr/>
          <a:lstStyle/>
          <a:p>
            <a:r>
              <a:rPr lang="en-US" dirty="0"/>
              <a:t>8/20/2019</a:t>
            </a:r>
          </a:p>
        </p:txBody>
      </p:sp>
      <p:sp>
        <p:nvSpPr>
          <p:cNvPr id="6" name="Slide Number Placeholder 5"/>
          <p:cNvSpPr>
            <a:spLocks noGrp="1"/>
          </p:cNvSpPr>
          <p:nvPr>
            <p:ph type="sldNum" sz="quarter" idx="12"/>
          </p:nvPr>
        </p:nvSpPr>
        <p:spPr/>
        <p:txBody>
          <a:bodyPr/>
          <a:lstStyle/>
          <a:p>
            <a:fld id="{48F63A3B-78C7-47BE-AE5E-E10140E04643}" type="slidenum">
              <a:rPr lang="en-US" smtClean="0"/>
              <a:pPr/>
              <a:t>2</a:t>
            </a:fld>
            <a:endParaRPr lang="en-US" dirty="0"/>
          </a:p>
        </p:txBody>
      </p:sp>
      <p:pic>
        <p:nvPicPr>
          <p:cNvPr id="9" name="Picture 8" descr="Map of the Minnesota River reaches that were addressed in the original draft turbidity TMDL." title="Minnesota River Basin map">
            <a:extLst>
              <a:ext uri="{FF2B5EF4-FFF2-40B4-BE49-F238E27FC236}">
                <a16:creationId xmlns:a16="http://schemas.microsoft.com/office/drawing/2014/main" id="{2D294333-01E4-44D7-8E50-1909B7A5FAB0}"/>
              </a:ext>
            </a:extLst>
          </p:cNvPr>
          <p:cNvPicPr>
            <a:picLocks noChangeAspect="1"/>
          </p:cNvPicPr>
          <p:nvPr/>
        </p:nvPicPr>
        <p:blipFill>
          <a:blip r:embed="rId4"/>
          <a:stretch>
            <a:fillRect/>
          </a:stretch>
        </p:blipFill>
        <p:spPr>
          <a:xfrm>
            <a:off x="6981888" y="1594624"/>
            <a:ext cx="4352921" cy="4834547"/>
          </a:xfrm>
          <a:prstGeom prst="rect">
            <a:avLst/>
          </a:prstGeom>
        </p:spPr>
      </p:pic>
    </p:spTree>
    <p:extLst>
      <p:ext uri="{BB962C8B-B14F-4D97-AF65-F5344CB8AC3E}">
        <p14:creationId xmlns:p14="http://schemas.microsoft.com/office/powerpoint/2010/main" val="8046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Brief history of turbidity </a:t>
            </a:r>
            <a:r>
              <a:rPr lang="en-US" dirty="0" smtClean="0"/>
              <a:t>TMDLs, continued</a:t>
            </a:r>
            <a:endParaRPr lang="en-US" dirty="0"/>
          </a:p>
        </p:txBody>
      </p:sp>
      <p:sp>
        <p:nvSpPr>
          <p:cNvPr id="3" name="Content Placeholder 2"/>
          <p:cNvSpPr>
            <a:spLocks noGrp="1"/>
          </p:cNvSpPr>
          <p:nvPr>
            <p:ph sz="half" idx="1"/>
          </p:nvPr>
        </p:nvSpPr>
        <p:spPr>
          <a:xfrm>
            <a:off x="838200" y="1594624"/>
            <a:ext cx="6057900" cy="4582339"/>
          </a:xfrm>
        </p:spPr>
        <p:txBody>
          <a:bodyPr anchor="ctr">
            <a:normAutofit fontScale="77500" lnSpcReduction="20000"/>
          </a:bodyPr>
          <a:lstStyle/>
          <a:p>
            <a:pPr marL="0" indent="0">
              <a:buNone/>
            </a:pPr>
            <a:r>
              <a:rPr lang="en-US" sz="3200" dirty="0"/>
              <a:t>MPCA engaged in negotiation and response to TMDL challenges</a:t>
            </a:r>
          </a:p>
          <a:p>
            <a:pPr marL="0" indent="0">
              <a:buNone/>
            </a:pPr>
            <a:r>
              <a:rPr lang="en-US" sz="3200" b="1" dirty="0"/>
              <a:t>2015: </a:t>
            </a:r>
            <a:r>
              <a:rPr lang="en-US" sz="3200" dirty="0"/>
              <a:t>Turbidity standard replaced with total suspended solids (TSS) </a:t>
            </a:r>
            <a:r>
              <a:rPr lang="en-US" sz="3200" dirty="0" smtClean="0"/>
              <a:t>standard, 65 mg/L</a:t>
            </a:r>
            <a:endParaRPr lang="en-US" sz="3200" dirty="0"/>
          </a:p>
          <a:p>
            <a:pPr marL="0" indent="0">
              <a:buNone/>
            </a:pPr>
            <a:r>
              <a:rPr lang="en-US" sz="3200" b="1" dirty="0"/>
              <a:t>2016: </a:t>
            </a:r>
            <a:r>
              <a:rPr lang="en-US" sz="3200" dirty="0"/>
              <a:t>New basin model developed</a:t>
            </a:r>
          </a:p>
          <a:p>
            <a:pPr lvl="1">
              <a:spcBef>
                <a:spcPts val="600"/>
              </a:spcBef>
              <a:spcAft>
                <a:spcPts val="600"/>
              </a:spcAft>
            </a:pPr>
            <a:r>
              <a:rPr lang="en-US" sz="2900" dirty="0"/>
              <a:t>Mainstem reaches of the Minnesota River consolidated into fewer, longer reaches</a:t>
            </a:r>
          </a:p>
          <a:p>
            <a:pPr lvl="1">
              <a:spcBef>
                <a:spcPts val="600"/>
              </a:spcBef>
              <a:spcAft>
                <a:spcPts val="600"/>
              </a:spcAft>
            </a:pPr>
            <a:r>
              <a:rPr lang="en-US" sz="2900" dirty="0"/>
              <a:t>As a result, entire river below Lac qui Parle Dam now listed as impaired for TSS</a:t>
            </a:r>
          </a:p>
          <a:p>
            <a:pPr marL="0" indent="0">
              <a:buNone/>
            </a:pPr>
            <a:r>
              <a:rPr lang="en-US" sz="3200" dirty="0"/>
              <a:t>Decided to withdraw both TMDLs, redevelop as one TMDL study</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8/20/2019</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p:cNvPicPr>
            <a:picLocks noChangeAspect="1"/>
          </p:cNvPicPr>
          <p:nvPr/>
        </p:nvPicPr>
        <p:blipFill>
          <a:blip r:embed="rId3"/>
          <a:stretch>
            <a:fillRect/>
          </a:stretch>
        </p:blipFill>
        <p:spPr>
          <a:xfrm>
            <a:off x="6896100" y="2149028"/>
            <a:ext cx="5198091" cy="3473529"/>
          </a:xfrm>
          <a:prstGeom prst="rect">
            <a:avLst/>
          </a:prstGeom>
        </p:spPr>
      </p:pic>
    </p:spTree>
    <p:extLst>
      <p:ext uri="{BB962C8B-B14F-4D97-AF65-F5344CB8AC3E}">
        <p14:creationId xmlns:p14="http://schemas.microsoft.com/office/powerpoint/2010/main" val="3967665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0834-18F3-48F9-B2DD-30B9F440C57D}"/>
              </a:ext>
            </a:extLst>
          </p:cNvPr>
          <p:cNvSpPr>
            <a:spLocks noGrp="1"/>
          </p:cNvSpPr>
          <p:nvPr>
            <p:ph type="title"/>
          </p:nvPr>
        </p:nvSpPr>
        <p:spPr/>
        <p:txBody>
          <a:bodyPr/>
          <a:lstStyle/>
          <a:p>
            <a:r>
              <a:rPr lang="en-US" dirty="0"/>
              <a:t>Total Suspended Solids TMDL study</a:t>
            </a:r>
          </a:p>
        </p:txBody>
      </p:sp>
      <p:sp>
        <p:nvSpPr>
          <p:cNvPr id="3" name="Content Placeholder 2">
            <a:extLst>
              <a:ext uri="{FF2B5EF4-FFF2-40B4-BE49-F238E27FC236}">
                <a16:creationId xmlns:a16="http://schemas.microsoft.com/office/drawing/2014/main" id="{73D6E42B-F506-4724-BB61-AF8562784086}"/>
              </a:ext>
            </a:extLst>
          </p:cNvPr>
          <p:cNvSpPr>
            <a:spLocks noGrp="1"/>
          </p:cNvSpPr>
          <p:nvPr>
            <p:ph sz="half" idx="1"/>
          </p:nvPr>
        </p:nvSpPr>
        <p:spPr>
          <a:xfrm>
            <a:off x="838200" y="1594624"/>
            <a:ext cx="6438900" cy="4582339"/>
          </a:xfrm>
        </p:spPr>
        <p:txBody>
          <a:bodyPr anchor="ctr">
            <a:normAutofit fontScale="25000" lnSpcReduction="20000"/>
          </a:bodyPr>
          <a:lstStyle/>
          <a:p>
            <a:pPr marL="0" indent="0">
              <a:buNone/>
            </a:pPr>
            <a:r>
              <a:rPr lang="en-US" sz="10000" b="1" dirty="0"/>
              <a:t>2016:</a:t>
            </a:r>
            <a:r>
              <a:rPr lang="en-US" sz="10000" dirty="0"/>
              <a:t> Tetra Tech contracted to draft new TMDL</a:t>
            </a:r>
          </a:p>
          <a:p>
            <a:pPr marL="685800">
              <a:spcBef>
                <a:spcPts val="600"/>
              </a:spcBef>
              <a:spcAft>
                <a:spcPts val="600"/>
              </a:spcAft>
            </a:pPr>
            <a:r>
              <a:rPr lang="en-US" sz="8000" dirty="0"/>
              <a:t>Addresses 61 turbidity and TSS impairments </a:t>
            </a:r>
          </a:p>
          <a:p>
            <a:pPr marL="685800">
              <a:spcBef>
                <a:spcPts val="600"/>
              </a:spcBef>
              <a:spcAft>
                <a:spcPts val="600"/>
              </a:spcAft>
            </a:pPr>
            <a:r>
              <a:rPr lang="en-US" sz="8000" dirty="0" smtClean="0"/>
              <a:t>Consolidation </a:t>
            </a:r>
            <a:r>
              <a:rPr lang="en-US" sz="8000" dirty="0"/>
              <a:t>of reaches along MN River main stem</a:t>
            </a:r>
          </a:p>
          <a:p>
            <a:pPr marL="685800">
              <a:spcBef>
                <a:spcPts val="600"/>
              </a:spcBef>
              <a:spcAft>
                <a:spcPts val="600"/>
              </a:spcAft>
            </a:pPr>
            <a:r>
              <a:rPr lang="en-US" sz="8000" dirty="0"/>
              <a:t>HSPF model update</a:t>
            </a:r>
          </a:p>
          <a:p>
            <a:pPr marL="685800">
              <a:spcBef>
                <a:spcPts val="600"/>
              </a:spcBef>
              <a:spcAft>
                <a:spcPts val="600"/>
              </a:spcAft>
            </a:pPr>
            <a:r>
              <a:rPr lang="en-US" sz="8000" dirty="0"/>
              <a:t>Allocation approach for MS4s</a:t>
            </a:r>
          </a:p>
          <a:p>
            <a:pPr marL="685800">
              <a:spcBef>
                <a:spcPts val="600"/>
              </a:spcBef>
              <a:spcAft>
                <a:spcPts val="600"/>
              </a:spcAft>
            </a:pPr>
            <a:r>
              <a:rPr lang="en-US" sz="8000" dirty="0"/>
              <a:t>Analysis of conditions for high sediment loading</a:t>
            </a:r>
          </a:p>
          <a:p>
            <a:pPr marL="685800">
              <a:spcBef>
                <a:spcPts val="600"/>
              </a:spcBef>
              <a:spcAft>
                <a:spcPts val="600"/>
              </a:spcAft>
            </a:pPr>
            <a:r>
              <a:rPr lang="en-US" sz="8000" dirty="0"/>
              <a:t>Reasonable assurance</a:t>
            </a:r>
          </a:p>
          <a:p>
            <a:pPr marL="685800">
              <a:spcBef>
                <a:spcPts val="600"/>
              </a:spcBef>
              <a:spcAft>
                <a:spcPts val="600"/>
              </a:spcAft>
            </a:pPr>
            <a:r>
              <a:rPr lang="en-US" sz="8000" dirty="0"/>
              <a:t>Addresses many concerns raised during the original public notices</a:t>
            </a:r>
          </a:p>
          <a:p>
            <a:pPr marL="0" indent="0">
              <a:buNone/>
            </a:pPr>
            <a:r>
              <a:rPr lang="en-US" sz="10000" dirty="0"/>
              <a:t>Overall, calls for </a:t>
            </a:r>
            <a:r>
              <a:rPr lang="en-US" sz="10000" dirty="0" err="1"/>
              <a:t>apx</a:t>
            </a:r>
            <a:r>
              <a:rPr lang="en-US" sz="10000" dirty="0"/>
              <a:t>. 50% reduction in sediment</a:t>
            </a:r>
          </a:p>
        </p:txBody>
      </p:sp>
      <p:pic>
        <p:nvPicPr>
          <p:cNvPr id="8" name="Content Placeholder 7" descr="Map shows the scale of the revised Minnesota River Basin TSS TMDL" title="Minnesota River Basin map">
            <a:extLst>
              <a:ext uri="{FF2B5EF4-FFF2-40B4-BE49-F238E27FC236}">
                <a16:creationId xmlns:a16="http://schemas.microsoft.com/office/drawing/2014/main" id="{486BFB4C-B7DD-4ED0-8A78-E7CB077E6555}"/>
              </a:ext>
            </a:extLst>
          </p:cNvPr>
          <p:cNvPicPr>
            <a:picLocks noGrp="1" noChangeAspect="1"/>
          </p:cNvPicPr>
          <p:nvPr>
            <p:ph sz="half" idx="2"/>
          </p:nvPr>
        </p:nvPicPr>
        <p:blipFill>
          <a:blip r:embed="rId3"/>
          <a:stretch>
            <a:fillRect/>
          </a:stretch>
        </p:blipFill>
        <p:spPr>
          <a:xfrm>
            <a:off x="7385076" y="1429837"/>
            <a:ext cx="3968724" cy="5096919"/>
          </a:xfrm>
          <a:prstGeom prst="rect">
            <a:avLst/>
          </a:prstGeom>
        </p:spPr>
      </p:pic>
      <p:sp>
        <p:nvSpPr>
          <p:cNvPr id="5" name="Date Placeholder 4">
            <a:extLst>
              <a:ext uri="{FF2B5EF4-FFF2-40B4-BE49-F238E27FC236}">
                <a16:creationId xmlns:a16="http://schemas.microsoft.com/office/drawing/2014/main" id="{E2F62B9F-7A2F-4515-992E-D096901EC2AC}"/>
              </a:ext>
            </a:extLst>
          </p:cNvPr>
          <p:cNvSpPr>
            <a:spLocks noGrp="1"/>
          </p:cNvSpPr>
          <p:nvPr>
            <p:ph type="dt" sz="half" idx="10"/>
          </p:nvPr>
        </p:nvSpPr>
        <p:spPr/>
        <p:txBody>
          <a:bodyPr/>
          <a:lstStyle/>
          <a:p>
            <a:r>
              <a:rPr lang="en-US" dirty="0"/>
              <a:t>8/20/2019</a:t>
            </a:r>
          </a:p>
        </p:txBody>
      </p:sp>
      <p:sp>
        <p:nvSpPr>
          <p:cNvPr id="7" name="Slide Number Placeholder 6">
            <a:extLst>
              <a:ext uri="{FF2B5EF4-FFF2-40B4-BE49-F238E27FC236}">
                <a16:creationId xmlns:a16="http://schemas.microsoft.com/office/drawing/2014/main" id="{7DF0B156-0FAF-4E89-9781-355CB4CD0894}"/>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3517757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Total Suspended Solids TMDL </a:t>
            </a:r>
            <a:r>
              <a:rPr lang="en-US" dirty="0" smtClean="0"/>
              <a:t>study continued</a:t>
            </a:r>
            <a:endParaRPr lang="en-US" dirty="0"/>
          </a:p>
        </p:txBody>
      </p:sp>
      <p:sp>
        <p:nvSpPr>
          <p:cNvPr id="3" name="Content Placeholder 2"/>
          <p:cNvSpPr>
            <a:spLocks noGrp="1"/>
          </p:cNvSpPr>
          <p:nvPr>
            <p:ph sz="half" idx="1"/>
          </p:nvPr>
        </p:nvSpPr>
        <p:spPr>
          <a:xfrm>
            <a:off x="712220" y="1599231"/>
            <a:ext cx="5609095" cy="4582339"/>
          </a:xfrm>
          <a:solidFill>
            <a:schemeClr val="bg1">
              <a:alpha val="88000"/>
            </a:schemeClr>
          </a:solidFill>
        </p:spPr>
        <p:txBody>
          <a:bodyPr anchor="ctr">
            <a:normAutofit fontScale="92500" lnSpcReduction="10000"/>
          </a:bodyPr>
          <a:lstStyle/>
          <a:p>
            <a:pPr marL="0" indent="0">
              <a:lnSpc>
                <a:spcPct val="90000"/>
              </a:lnSpc>
              <a:buNone/>
            </a:pPr>
            <a:r>
              <a:rPr lang="en-US" b="1" dirty="0"/>
              <a:t>June 2018: </a:t>
            </a:r>
            <a:r>
              <a:rPr lang="en-US" dirty="0"/>
              <a:t>Pre-public notice</a:t>
            </a:r>
          </a:p>
          <a:p>
            <a:pPr marL="685800">
              <a:lnSpc>
                <a:spcPct val="90000"/>
              </a:lnSpc>
              <a:spcBef>
                <a:spcPts val="600"/>
              </a:spcBef>
              <a:spcAft>
                <a:spcPts val="600"/>
              </a:spcAft>
            </a:pPr>
            <a:r>
              <a:rPr lang="en-US" sz="2200" dirty="0"/>
              <a:t>Met with Lower Minnesota Watershed District</a:t>
            </a:r>
          </a:p>
          <a:p>
            <a:pPr marL="0" indent="0">
              <a:lnSpc>
                <a:spcPct val="90000"/>
              </a:lnSpc>
              <a:buClr>
                <a:schemeClr val="accent2"/>
              </a:buClr>
              <a:buNone/>
            </a:pPr>
            <a:r>
              <a:rPr lang="en-US" b="1" dirty="0"/>
              <a:t>Nov. – Dec. 2018: </a:t>
            </a:r>
            <a:r>
              <a:rPr lang="en-US" dirty="0"/>
              <a:t>U.S. EPA preliminary review</a:t>
            </a:r>
          </a:p>
          <a:p>
            <a:pPr marL="0" indent="0">
              <a:lnSpc>
                <a:spcPct val="90000"/>
              </a:lnSpc>
              <a:buClr>
                <a:schemeClr val="tx1"/>
              </a:buClr>
              <a:buNone/>
            </a:pPr>
            <a:r>
              <a:rPr lang="en-US" b="1" dirty="0"/>
              <a:t>Early 2019: </a:t>
            </a:r>
            <a:r>
              <a:rPr lang="en-US" dirty="0"/>
              <a:t>Work through EPA comments</a:t>
            </a:r>
          </a:p>
          <a:p>
            <a:pPr marL="685800">
              <a:lnSpc>
                <a:spcPct val="90000"/>
              </a:lnSpc>
              <a:spcBef>
                <a:spcPts val="600"/>
              </a:spcBef>
              <a:spcAft>
                <a:spcPts val="600"/>
              </a:spcAft>
              <a:buClr>
                <a:schemeClr val="tx1"/>
              </a:buClr>
            </a:pPr>
            <a:r>
              <a:rPr lang="en-US" sz="2200" dirty="0"/>
              <a:t>Consistent with downstream South Metro Mississippi TSS TMDL</a:t>
            </a:r>
          </a:p>
          <a:p>
            <a:pPr marL="685800">
              <a:lnSpc>
                <a:spcPct val="90000"/>
              </a:lnSpc>
              <a:spcBef>
                <a:spcPts val="600"/>
              </a:spcBef>
              <a:spcAft>
                <a:spcPts val="600"/>
              </a:spcAft>
              <a:buClr>
                <a:schemeClr val="tx1"/>
              </a:buClr>
            </a:pPr>
            <a:r>
              <a:rPr lang="en-US" sz="2200" dirty="0"/>
              <a:t>Draft completed at same time as three other Minnesota River Basin WRAPS/TMDL</a:t>
            </a:r>
          </a:p>
          <a:p>
            <a:pPr marL="0" indent="0">
              <a:buClr>
                <a:schemeClr val="tx1"/>
              </a:buClr>
              <a:buNone/>
            </a:pPr>
            <a:r>
              <a:rPr lang="en-US" b="1" dirty="0"/>
              <a:t>July 2019: </a:t>
            </a:r>
            <a:r>
              <a:rPr lang="en-US" dirty="0"/>
              <a:t>Public notice period, extended to 60 days (July 11 – September 20, 2019)</a:t>
            </a:r>
          </a:p>
        </p:txBody>
      </p:sp>
      <p:pic>
        <p:nvPicPr>
          <p:cNvPr id="8" name="Picture 7" descr="Image of an eroded bluff along the Le Sueur River, one of the three major watersheds included in the Greater Blue Earth Basin." title="Le Sueur River erosion"/>
          <p:cNvPicPr>
            <a:picLocks noChangeAspect="1"/>
          </p:cNvPicPr>
          <p:nvPr/>
        </p:nvPicPr>
        <p:blipFill>
          <a:blip r:embed="rId3"/>
          <a:stretch>
            <a:fillRect/>
          </a:stretch>
        </p:blipFill>
        <p:spPr>
          <a:xfrm>
            <a:off x="6321315" y="1999280"/>
            <a:ext cx="5032485" cy="3782242"/>
          </a:xfrm>
          <a:prstGeom prst="rect">
            <a:avLst/>
          </a:prstGeom>
        </p:spPr>
      </p:pic>
      <p:sp>
        <p:nvSpPr>
          <p:cNvPr id="4" name="Date Placeholder 3"/>
          <p:cNvSpPr>
            <a:spLocks noGrp="1"/>
          </p:cNvSpPr>
          <p:nvPr>
            <p:ph type="dt" sz="half" idx="10"/>
          </p:nvPr>
        </p:nvSpPr>
        <p:spPr/>
        <p:txBody>
          <a:bodyPr/>
          <a:lstStyle/>
          <a:p>
            <a:r>
              <a:rPr lang="en-US" dirty="0"/>
              <a:t>8/20/2019</a:t>
            </a:r>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820166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Stakeholder and outreach events</a:t>
            </a:r>
          </a:p>
        </p:txBody>
      </p:sp>
      <p:sp>
        <p:nvSpPr>
          <p:cNvPr id="3" name="Content Placeholder 2"/>
          <p:cNvSpPr>
            <a:spLocks noGrp="1"/>
          </p:cNvSpPr>
          <p:nvPr>
            <p:ph sz="half" idx="1"/>
          </p:nvPr>
        </p:nvSpPr>
        <p:spPr>
          <a:solidFill>
            <a:schemeClr val="bg1">
              <a:alpha val="88000"/>
            </a:schemeClr>
          </a:solidFill>
        </p:spPr>
        <p:txBody>
          <a:bodyPr anchor="ctr">
            <a:normAutofit/>
          </a:bodyPr>
          <a:lstStyle/>
          <a:p>
            <a:pPr marL="0" indent="0">
              <a:lnSpc>
                <a:spcPct val="80000"/>
              </a:lnSpc>
              <a:buClr>
                <a:srgbClr val="78BE21"/>
              </a:buClr>
              <a:buNone/>
            </a:pPr>
            <a:r>
              <a:rPr lang="en-US" sz="2400" b="1" dirty="0"/>
              <a:t>Open house in Mankato </a:t>
            </a:r>
            <a:r>
              <a:rPr lang="en-US" sz="2400" dirty="0"/>
              <a:t>(July 31)</a:t>
            </a:r>
          </a:p>
          <a:p>
            <a:pPr marL="685800">
              <a:lnSpc>
                <a:spcPct val="80000"/>
              </a:lnSpc>
              <a:spcBef>
                <a:spcPts val="600"/>
              </a:spcBef>
              <a:spcAft>
                <a:spcPts val="600"/>
              </a:spcAft>
              <a:buClr>
                <a:schemeClr val="tx1"/>
              </a:buClr>
            </a:pPr>
            <a:r>
              <a:rPr lang="en-US" sz="2000" dirty="0"/>
              <a:t>Estimated 80-100 people attended</a:t>
            </a:r>
          </a:p>
          <a:p>
            <a:pPr marL="0" indent="0">
              <a:lnSpc>
                <a:spcPct val="80000"/>
              </a:lnSpc>
              <a:buClr>
                <a:srgbClr val="78BE21"/>
              </a:buClr>
              <a:buNone/>
            </a:pPr>
            <a:r>
              <a:rPr lang="en-US" sz="2400" b="1" dirty="0"/>
              <a:t>Farm tour near New Prague</a:t>
            </a:r>
            <a:r>
              <a:rPr lang="en-US" sz="2400" dirty="0"/>
              <a:t> (Aug. 28)</a:t>
            </a:r>
          </a:p>
          <a:p>
            <a:pPr marL="685800">
              <a:lnSpc>
                <a:spcPct val="80000"/>
              </a:lnSpc>
              <a:spcBef>
                <a:spcPts val="600"/>
              </a:spcBef>
              <a:spcAft>
                <a:spcPts val="600"/>
              </a:spcAft>
              <a:buClr>
                <a:schemeClr val="tx1"/>
              </a:buClr>
            </a:pPr>
            <a:r>
              <a:rPr lang="en-US" sz="2000" dirty="0" smtClean="0"/>
              <a:t>In coordination with MDA, Ag </a:t>
            </a:r>
            <a:r>
              <a:rPr lang="en-US" sz="2000" dirty="0"/>
              <a:t>Water Quality Certification </a:t>
            </a:r>
          </a:p>
          <a:p>
            <a:pPr marL="0" indent="0">
              <a:lnSpc>
                <a:spcPct val="80000"/>
              </a:lnSpc>
              <a:buClr>
                <a:srgbClr val="78BE21"/>
              </a:buClr>
              <a:buNone/>
            </a:pPr>
            <a:r>
              <a:rPr lang="en-US" sz="2400" b="1" dirty="0"/>
              <a:t>Boat tour of Lower Minnesota River </a:t>
            </a:r>
            <a:r>
              <a:rPr lang="en-US" sz="2400" dirty="0"/>
              <a:t>(Aug. 28)</a:t>
            </a:r>
          </a:p>
          <a:p>
            <a:pPr marL="685800">
              <a:lnSpc>
                <a:spcPct val="80000"/>
              </a:lnSpc>
              <a:spcBef>
                <a:spcPts val="600"/>
              </a:spcBef>
              <a:spcAft>
                <a:spcPts val="600"/>
              </a:spcAft>
              <a:buClr>
                <a:schemeClr val="tx1"/>
              </a:buClr>
            </a:pPr>
            <a:r>
              <a:rPr lang="en-US" sz="2000" dirty="0"/>
              <a:t>In coordination with Lower Minnesota Watershed District and Savage Chamber of Commerce</a:t>
            </a:r>
          </a:p>
          <a:p>
            <a:pPr marL="0" indent="0">
              <a:lnSpc>
                <a:spcPct val="80000"/>
              </a:lnSpc>
              <a:buClr>
                <a:srgbClr val="78BE21"/>
              </a:buClr>
              <a:buNone/>
            </a:pPr>
            <a:r>
              <a:rPr lang="en-US" sz="2400" b="1" dirty="0"/>
              <a:t>Lake Pepin Legacy Alliance Open House </a:t>
            </a:r>
            <a:r>
              <a:rPr lang="en-US" sz="2400" dirty="0"/>
              <a:t>(Aug. 29)</a:t>
            </a:r>
          </a:p>
        </p:txBody>
      </p:sp>
      <p:pic>
        <p:nvPicPr>
          <p:cNvPr id="9" name="Picture 8" descr="Picture of the Minnesota River open house event held in Mankato on July 31, 2019." title="Outreach Ev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291" y="1695450"/>
            <a:ext cx="5321066" cy="3990799"/>
          </a:xfrm>
          <a:prstGeom prst="rect">
            <a:avLst/>
          </a:prstGeom>
        </p:spPr>
      </p:pic>
      <p:pic>
        <p:nvPicPr>
          <p:cNvPr id="7" name="Picture 6" descr="Image of the invitation to a river tour of the lower Minnesota River to be held on August 28, 2019." title="Outreach Event"/>
          <p:cNvPicPr>
            <a:picLocks noChangeAspect="1"/>
          </p:cNvPicPr>
          <p:nvPr/>
        </p:nvPicPr>
        <p:blipFill>
          <a:blip r:embed="rId4"/>
          <a:stretch>
            <a:fillRect/>
          </a:stretch>
        </p:blipFill>
        <p:spPr>
          <a:xfrm>
            <a:off x="6844438" y="1171751"/>
            <a:ext cx="4090771" cy="5438103"/>
          </a:xfrm>
          <a:prstGeom prst="rect">
            <a:avLst/>
          </a:prstGeom>
        </p:spPr>
      </p:pic>
      <p:sp>
        <p:nvSpPr>
          <p:cNvPr id="4" name="Date Placeholder 3"/>
          <p:cNvSpPr>
            <a:spLocks noGrp="1"/>
          </p:cNvSpPr>
          <p:nvPr>
            <p:ph type="dt" sz="half" idx="10"/>
          </p:nvPr>
        </p:nvSpPr>
        <p:spPr/>
        <p:txBody>
          <a:bodyPr/>
          <a:lstStyle/>
          <a:p>
            <a:r>
              <a:rPr lang="en-US" dirty="0"/>
              <a:t>8/20/2019</a:t>
            </a:r>
          </a:p>
        </p:txBody>
      </p:sp>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148333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Connections to other projects</a:t>
            </a:r>
          </a:p>
        </p:txBody>
      </p:sp>
      <p:sp>
        <p:nvSpPr>
          <p:cNvPr id="3" name="Content Placeholder 2"/>
          <p:cNvSpPr>
            <a:spLocks noGrp="1"/>
          </p:cNvSpPr>
          <p:nvPr>
            <p:ph sz="half" idx="1"/>
          </p:nvPr>
        </p:nvSpPr>
        <p:spPr>
          <a:xfrm>
            <a:off x="838198" y="1594624"/>
            <a:ext cx="5944321" cy="4705792"/>
          </a:xfrm>
        </p:spPr>
        <p:txBody>
          <a:bodyPr anchor="ctr">
            <a:normAutofit/>
          </a:bodyPr>
          <a:lstStyle/>
          <a:p>
            <a:pPr marL="0" indent="0">
              <a:lnSpc>
                <a:spcPct val="80000"/>
              </a:lnSpc>
              <a:spcBef>
                <a:spcPts val="1200"/>
              </a:spcBef>
              <a:spcAft>
                <a:spcPts val="1200"/>
              </a:spcAft>
              <a:buNone/>
            </a:pPr>
            <a:r>
              <a:rPr lang="en-US" sz="2800" dirty="0"/>
              <a:t>Watershed WRAPS, TMDLs and 1W1P</a:t>
            </a:r>
          </a:p>
          <a:p>
            <a:pPr marL="0" indent="0">
              <a:lnSpc>
                <a:spcPct val="80000"/>
              </a:lnSpc>
              <a:spcBef>
                <a:spcPts val="1200"/>
              </a:spcBef>
              <a:spcAft>
                <a:spcPts val="1200"/>
              </a:spcAft>
              <a:buNone/>
            </a:pPr>
            <a:r>
              <a:rPr lang="en-US" sz="2800" dirty="0"/>
              <a:t>South Metro Mississippi TSS TMDL</a:t>
            </a:r>
          </a:p>
          <a:p>
            <a:pPr marL="0" indent="0">
              <a:lnSpc>
                <a:spcPct val="80000"/>
              </a:lnSpc>
              <a:spcBef>
                <a:spcPts val="1200"/>
              </a:spcBef>
              <a:spcAft>
                <a:spcPts val="1200"/>
              </a:spcAft>
              <a:buNone/>
            </a:pPr>
            <a:r>
              <a:rPr lang="en-US" sz="2800" dirty="0"/>
              <a:t>Lake Pepin TMDL</a:t>
            </a:r>
          </a:p>
          <a:p>
            <a:pPr marL="0" indent="0">
              <a:lnSpc>
                <a:spcPct val="80000"/>
              </a:lnSpc>
              <a:spcBef>
                <a:spcPts val="1200"/>
              </a:spcBef>
              <a:spcAft>
                <a:spcPts val="1200"/>
              </a:spcAft>
              <a:buNone/>
            </a:pPr>
            <a:r>
              <a:rPr lang="en-US" sz="2800" dirty="0"/>
              <a:t>Minnesota River Bacteria TMDL</a:t>
            </a:r>
          </a:p>
          <a:p>
            <a:pPr marL="0" indent="0">
              <a:lnSpc>
                <a:spcPct val="80000"/>
              </a:lnSpc>
              <a:spcBef>
                <a:spcPts val="1200"/>
              </a:spcBef>
              <a:spcAft>
                <a:spcPts val="1200"/>
              </a:spcAft>
              <a:buNone/>
            </a:pPr>
            <a:r>
              <a:rPr lang="en-US" sz="2800" dirty="0"/>
              <a:t>Sediment Reduction Strategy</a:t>
            </a:r>
          </a:p>
        </p:txBody>
      </p:sp>
      <p:pic>
        <p:nvPicPr>
          <p:cNvPr id="8" name="Picture 7" descr="Image is the cover of the Watonwan River Watershed Restoration and Protection Strategies document." title="Draft Watonwan Watershed Restoration and Protection Strategies document"/>
          <p:cNvPicPr>
            <a:picLocks noChangeAspect="1"/>
          </p:cNvPicPr>
          <p:nvPr/>
        </p:nvPicPr>
        <p:blipFill>
          <a:blip r:embed="rId3"/>
          <a:stretch>
            <a:fillRect/>
          </a:stretch>
        </p:blipFill>
        <p:spPr>
          <a:xfrm>
            <a:off x="7481228" y="1513879"/>
            <a:ext cx="3676675" cy="4757736"/>
          </a:xfrm>
          <a:prstGeom prst="rect">
            <a:avLst/>
          </a:prstGeom>
        </p:spPr>
      </p:pic>
      <p:pic>
        <p:nvPicPr>
          <p:cNvPr id="7" name="Picture 6" descr="Image is the cover of the approved South Metro Mississippi TSS TMDL. " title="South Metro Mississippi TSS TMDL"/>
          <p:cNvPicPr>
            <a:picLocks noChangeAspect="1"/>
          </p:cNvPicPr>
          <p:nvPr/>
        </p:nvPicPr>
        <p:blipFill>
          <a:blip r:embed="rId4"/>
          <a:stretch>
            <a:fillRect/>
          </a:stretch>
        </p:blipFill>
        <p:spPr>
          <a:xfrm>
            <a:off x="6478362" y="1513879"/>
            <a:ext cx="3820064" cy="4932164"/>
          </a:xfrm>
          <a:prstGeom prst="rect">
            <a:avLst/>
          </a:prstGeom>
        </p:spPr>
      </p:pic>
      <p:pic>
        <p:nvPicPr>
          <p:cNvPr id="13" name="Picture 12" descr="Image is the cover of the draft Lake Pepin Phosphorus TMDL. " title="Lake Pepin Phosphorus TMDL"/>
          <p:cNvPicPr>
            <a:picLocks noChangeAspect="1"/>
          </p:cNvPicPr>
          <p:nvPr/>
        </p:nvPicPr>
        <p:blipFill>
          <a:blip r:embed="rId5"/>
          <a:stretch>
            <a:fillRect/>
          </a:stretch>
        </p:blipFill>
        <p:spPr>
          <a:xfrm>
            <a:off x="6558381" y="1423925"/>
            <a:ext cx="3956647" cy="5114987"/>
          </a:xfrm>
          <a:prstGeom prst="rect">
            <a:avLst/>
          </a:prstGeom>
        </p:spPr>
      </p:pic>
      <p:pic>
        <p:nvPicPr>
          <p:cNvPr id="14" name="Picture 13" descr="Image is the cover of the approved Minnesota RIver E. coli (bacteria) TMDL" title="Minnesota River E. coli TMDL"/>
          <p:cNvPicPr>
            <a:picLocks noChangeAspect="1"/>
          </p:cNvPicPr>
          <p:nvPr/>
        </p:nvPicPr>
        <p:blipFill>
          <a:blip r:embed="rId6"/>
          <a:stretch>
            <a:fillRect/>
          </a:stretch>
        </p:blipFill>
        <p:spPr>
          <a:xfrm>
            <a:off x="6918048" y="1741304"/>
            <a:ext cx="3752276" cy="4884822"/>
          </a:xfrm>
          <a:prstGeom prst="rect">
            <a:avLst/>
          </a:prstGeom>
        </p:spPr>
      </p:pic>
      <p:pic>
        <p:nvPicPr>
          <p:cNvPr id="16" name="Picture 15" descr="Image is of the 2015 Sediment Reduction Strategy for the Minnesota River Basin and South Metro Mississippi River." title="Sediment Reduction Strategy"/>
          <p:cNvPicPr>
            <a:picLocks noChangeAspect="1"/>
          </p:cNvPicPr>
          <p:nvPr/>
        </p:nvPicPr>
        <p:blipFill>
          <a:blip r:embed="rId7"/>
          <a:stretch>
            <a:fillRect/>
          </a:stretch>
        </p:blipFill>
        <p:spPr>
          <a:xfrm>
            <a:off x="7211775" y="1697300"/>
            <a:ext cx="3594078" cy="4661529"/>
          </a:xfrm>
          <a:prstGeom prst="rect">
            <a:avLst/>
          </a:prstGeom>
        </p:spPr>
      </p:pic>
      <p:sp>
        <p:nvSpPr>
          <p:cNvPr id="4" name="Date Placeholder 3"/>
          <p:cNvSpPr>
            <a:spLocks noGrp="1"/>
          </p:cNvSpPr>
          <p:nvPr>
            <p:ph type="dt" sz="half" idx="10"/>
          </p:nvPr>
        </p:nvSpPr>
        <p:spPr/>
        <p:txBody>
          <a:bodyPr/>
          <a:lstStyle/>
          <a:p>
            <a:r>
              <a:rPr lang="en-US" dirty="0"/>
              <a:t>8/20/2019</a:t>
            </a:r>
          </a:p>
        </p:txBody>
      </p:sp>
      <p:sp>
        <p:nvSpPr>
          <p:cNvPr id="6" name="Slide Number Placeholder 5"/>
          <p:cNvSpPr>
            <a:spLocks noGrp="1"/>
          </p:cNvSpPr>
          <p:nvPr>
            <p:ph type="sldNum" sz="quarter" idx="12"/>
          </p:nvPr>
        </p:nvSpPr>
        <p:spPr/>
        <p:txBody>
          <a:bodyPr/>
          <a:lstStyle/>
          <a:p>
            <a:fld id="{48F63A3B-78C7-47BE-AE5E-E10140E04643}" type="slidenum">
              <a:rPr lang="en-US" smtClean="0"/>
              <a:pPr/>
              <a:t>7</a:t>
            </a:fld>
            <a:endParaRPr lang="en-US" dirty="0"/>
          </a:p>
        </p:txBody>
      </p:sp>
    </p:spTree>
    <p:extLst>
      <p:ext uri="{BB962C8B-B14F-4D97-AF65-F5344CB8AC3E}">
        <p14:creationId xmlns:p14="http://schemas.microsoft.com/office/powerpoint/2010/main" val="21643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Sediment Reduction Strategy</a:t>
            </a:r>
          </a:p>
        </p:txBody>
      </p:sp>
      <p:sp>
        <p:nvSpPr>
          <p:cNvPr id="3" name="Content Placeholder 2"/>
          <p:cNvSpPr>
            <a:spLocks noGrp="1"/>
          </p:cNvSpPr>
          <p:nvPr>
            <p:ph sz="half" idx="1"/>
          </p:nvPr>
        </p:nvSpPr>
        <p:spPr>
          <a:xfrm>
            <a:off x="838200" y="1594624"/>
            <a:ext cx="5671932" cy="4582339"/>
          </a:xfrm>
        </p:spPr>
        <p:txBody>
          <a:bodyPr anchor="ctr">
            <a:normAutofit/>
          </a:bodyPr>
          <a:lstStyle/>
          <a:p>
            <a:pPr marL="0" indent="0">
              <a:lnSpc>
                <a:spcPct val="80000"/>
              </a:lnSpc>
              <a:buNone/>
            </a:pPr>
            <a:r>
              <a:rPr lang="en-US" sz="3000" dirty="0"/>
              <a:t>Knowledge gaps:</a:t>
            </a:r>
          </a:p>
          <a:p>
            <a:pPr marL="685800">
              <a:lnSpc>
                <a:spcPct val="80000"/>
              </a:lnSpc>
              <a:spcBef>
                <a:spcPts val="600"/>
              </a:spcBef>
              <a:spcAft>
                <a:spcPts val="600"/>
              </a:spcAft>
            </a:pPr>
            <a:r>
              <a:rPr lang="en-US" dirty="0"/>
              <a:t>How much sediment can be reduced by reducing high river flows?</a:t>
            </a:r>
          </a:p>
          <a:p>
            <a:pPr marL="685800">
              <a:lnSpc>
                <a:spcPct val="80000"/>
              </a:lnSpc>
              <a:spcBef>
                <a:spcPts val="600"/>
              </a:spcBef>
              <a:spcAft>
                <a:spcPts val="600"/>
              </a:spcAft>
            </a:pPr>
            <a:r>
              <a:rPr lang="en-US" dirty="0"/>
              <a:t>What are the most critical times for reducing sediment and flow?</a:t>
            </a:r>
          </a:p>
          <a:p>
            <a:pPr marL="685800">
              <a:lnSpc>
                <a:spcPct val="80000"/>
              </a:lnSpc>
              <a:spcBef>
                <a:spcPts val="600"/>
              </a:spcBef>
              <a:spcAft>
                <a:spcPts val="600"/>
              </a:spcAft>
            </a:pPr>
            <a:r>
              <a:rPr lang="en-US" dirty="0"/>
              <a:t>How much flow can be reduced by water storage during critical times?</a:t>
            </a:r>
          </a:p>
          <a:p>
            <a:pPr marL="685800">
              <a:lnSpc>
                <a:spcPct val="80000"/>
              </a:lnSpc>
              <a:spcBef>
                <a:spcPts val="600"/>
              </a:spcBef>
              <a:spcAft>
                <a:spcPts val="600"/>
              </a:spcAft>
            </a:pPr>
            <a:r>
              <a:rPr lang="en-US" dirty="0"/>
              <a:t>What individual BMPs and suites of BMPs can best achieve flow and sediment reductions?</a:t>
            </a:r>
          </a:p>
        </p:txBody>
      </p:sp>
      <p:pic>
        <p:nvPicPr>
          <p:cNvPr id="16" name="Picture 15" descr="Image is of the 2015 Sediment Reduction Strategy for the Minnesota River Basin and South Metro Mississippi River." title="Sediment Reduction Strategy"/>
          <p:cNvPicPr>
            <a:picLocks noChangeAspect="1"/>
          </p:cNvPicPr>
          <p:nvPr/>
        </p:nvPicPr>
        <p:blipFill>
          <a:blip r:embed="rId3"/>
          <a:stretch>
            <a:fillRect/>
          </a:stretch>
        </p:blipFill>
        <p:spPr>
          <a:xfrm>
            <a:off x="6957392" y="1416857"/>
            <a:ext cx="3949148" cy="5122055"/>
          </a:xfrm>
          <a:prstGeom prst="rect">
            <a:avLst/>
          </a:prstGeom>
        </p:spPr>
      </p:pic>
      <p:sp>
        <p:nvSpPr>
          <p:cNvPr id="4" name="Date Placeholder 3"/>
          <p:cNvSpPr>
            <a:spLocks noGrp="1"/>
          </p:cNvSpPr>
          <p:nvPr>
            <p:ph type="dt" sz="half" idx="10"/>
          </p:nvPr>
        </p:nvSpPr>
        <p:spPr/>
        <p:txBody>
          <a:bodyPr/>
          <a:lstStyle/>
          <a:p>
            <a:r>
              <a:rPr lang="en-US" dirty="0"/>
              <a:t>8/20/2019</a:t>
            </a:r>
          </a:p>
        </p:txBody>
      </p:sp>
      <p:sp>
        <p:nvSpPr>
          <p:cNvPr id="6" name="Slide Number Placeholder 5"/>
          <p:cNvSpPr>
            <a:spLocks noGrp="1"/>
          </p:cNvSpPr>
          <p:nvPr>
            <p:ph type="sldNum" sz="quarter" idx="12"/>
          </p:nvPr>
        </p:nvSpPr>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233856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Sediment Reduction </a:t>
            </a:r>
            <a:r>
              <a:rPr lang="en-US" dirty="0" smtClean="0"/>
              <a:t>Strategy continued</a:t>
            </a:r>
            <a:endParaRPr lang="en-US" dirty="0"/>
          </a:p>
        </p:txBody>
      </p:sp>
      <p:sp>
        <p:nvSpPr>
          <p:cNvPr id="3" name="Content Placeholder 2"/>
          <p:cNvSpPr>
            <a:spLocks noGrp="1"/>
          </p:cNvSpPr>
          <p:nvPr>
            <p:ph sz="half" idx="1"/>
          </p:nvPr>
        </p:nvSpPr>
        <p:spPr>
          <a:xfrm>
            <a:off x="838200" y="1594624"/>
            <a:ext cx="5511800" cy="4582339"/>
          </a:xfrm>
        </p:spPr>
        <p:txBody>
          <a:bodyPr anchor="ctr">
            <a:normAutofit/>
          </a:bodyPr>
          <a:lstStyle/>
          <a:p>
            <a:pPr marL="0" indent="0">
              <a:lnSpc>
                <a:spcPct val="80000"/>
              </a:lnSpc>
              <a:buNone/>
            </a:pPr>
            <a:r>
              <a:rPr lang="en-US" sz="2800" dirty="0" smtClean="0"/>
              <a:t>Critical </a:t>
            </a:r>
            <a:r>
              <a:rPr lang="en-US" sz="2800" dirty="0"/>
              <a:t>condition analysis completed for high flows and sediment delivery</a:t>
            </a:r>
          </a:p>
          <a:p>
            <a:pPr lvl="1">
              <a:lnSpc>
                <a:spcPct val="80000"/>
              </a:lnSpc>
              <a:spcBef>
                <a:spcPts val="600"/>
              </a:spcBef>
              <a:spcAft>
                <a:spcPts val="600"/>
              </a:spcAft>
            </a:pPr>
            <a:r>
              <a:rPr lang="en-US" dirty="0"/>
              <a:t>Analysis incorporated into draft TMDL</a:t>
            </a:r>
          </a:p>
          <a:p>
            <a:pPr marL="0" indent="0">
              <a:lnSpc>
                <a:spcPct val="80000"/>
              </a:lnSpc>
              <a:buNone/>
            </a:pPr>
            <a:r>
              <a:rPr lang="en-US" sz="2800" dirty="0"/>
              <a:t>BMP effectiveness modeled for three Minnesota River Basin watersheds</a:t>
            </a:r>
          </a:p>
          <a:p>
            <a:pPr lvl="1">
              <a:lnSpc>
                <a:spcPct val="80000"/>
              </a:lnSpc>
              <a:spcBef>
                <a:spcPts val="600"/>
              </a:spcBef>
              <a:spcAft>
                <a:spcPts val="600"/>
              </a:spcAft>
            </a:pPr>
            <a:r>
              <a:rPr lang="en-US" dirty="0"/>
              <a:t>Potential to expand modeling efforts to more watersheds in the basin</a:t>
            </a:r>
          </a:p>
          <a:p>
            <a:pPr lvl="1">
              <a:lnSpc>
                <a:spcPct val="80000"/>
              </a:lnSpc>
              <a:spcBef>
                <a:spcPts val="600"/>
              </a:spcBef>
              <a:spcAft>
                <a:spcPts val="600"/>
              </a:spcAft>
            </a:pPr>
            <a:r>
              <a:rPr lang="en-US" dirty="0"/>
              <a:t>Results inform overall strategy as well as watershed WRAPS</a:t>
            </a:r>
          </a:p>
        </p:txBody>
      </p:sp>
      <p:pic>
        <p:nvPicPr>
          <p:cNvPr id="18" name="Picture 17" descr="Image is of the 2015 Sediment Reduction Strategy for the Minnesota River Basin and South Metro Mississippi River." title="Sediment Reduction Strategy">
            <a:extLst>
              <a:ext uri="{FF2B5EF4-FFF2-40B4-BE49-F238E27FC236}">
                <a16:creationId xmlns:a16="http://schemas.microsoft.com/office/drawing/2014/main" id="{9072CE0B-6A86-437F-9D2D-7F7D574EC886}"/>
              </a:ext>
            </a:extLst>
          </p:cNvPr>
          <p:cNvPicPr>
            <a:picLocks noChangeAspect="1"/>
          </p:cNvPicPr>
          <p:nvPr/>
        </p:nvPicPr>
        <p:blipFill>
          <a:blip r:embed="rId3"/>
          <a:stretch>
            <a:fillRect/>
          </a:stretch>
        </p:blipFill>
        <p:spPr>
          <a:xfrm>
            <a:off x="6957392" y="1416857"/>
            <a:ext cx="3949148" cy="5122055"/>
          </a:xfrm>
          <a:prstGeom prst="rect">
            <a:avLst/>
          </a:prstGeom>
        </p:spPr>
      </p:pic>
      <p:sp>
        <p:nvSpPr>
          <p:cNvPr id="4" name="Date Placeholder 3"/>
          <p:cNvSpPr>
            <a:spLocks noGrp="1"/>
          </p:cNvSpPr>
          <p:nvPr>
            <p:ph type="dt" sz="half" idx="10"/>
          </p:nvPr>
        </p:nvSpPr>
        <p:spPr/>
        <p:txBody>
          <a:bodyPr/>
          <a:lstStyle/>
          <a:p>
            <a:r>
              <a:rPr lang="en-US" dirty="0"/>
              <a:t>8/20/2019</a:t>
            </a:r>
          </a:p>
        </p:txBody>
      </p:sp>
      <p:sp>
        <p:nvSpPr>
          <p:cNvPr id="6" name="Slide Number Placeholder 5"/>
          <p:cNvSpPr>
            <a:spLocks noGrp="1"/>
          </p:cNvSpPr>
          <p:nvPr>
            <p:ph type="sldNum" sz="quarter" idx="12"/>
          </p:nvPr>
        </p:nvSpPr>
        <p:spPr/>
        <p:txBody>
          <a:body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2124920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A1386-9537-4EA6-B9A3-FB7D154FAC23}">
  <ds:schemaRefs>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2617A5B-38EC-4037-96F9-B81D9FB1B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MN.IT</Template>
  <TotalTime>15226</TotalTime>
  <Words>1658</Words>
  <Application>Microsoft Office PowerPoint</Application>
  <PresentationFormat>Widescreen</PresentationFormat>
  <Paragraphs>167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NeueHaasGroteskText Std</vt:lpstr>
      <vt:lpstr>MN.IT</vt:lpstr>
      <vt:lpstr>Minnesota River and Greater Blue Earth River Basin Total Suspended Solids TMDL Study</vt:lpstr>
      <vt:lpstr>Brief history of turbidity TMDLs</vt:lpstr>
      <vt:lpstr>Brief history of turbidity TMDLs, continued</vt:lpstr>
      <vt:lpstr>Total Suspended Solids TMDL study</vt:lpstr>
      <vt:lpstr>Total Suspended Solids TMDL study continued</vt:lpstr>
      <vt:lpstr>Stakeholder and outreach events</vt:lpstr>
      <vt:lpstr>Connections to other projects</vt:lpstr>
      <vt:lpstr>Sediment Reduction Strategy</vt:lpstr>
      <vt:lpstr>Sediment Reduction Strategy continued</vt:lpstr>
      <vt:lpstr>Thank you!</vt:lpstr>
    </vt:vector>
  </TitlesOfParts>
  <Company>Minnesota Pollution Control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 River and Greater Blue Earth River Basin TSS TMDL Study</dc:title>
  <dc:subject>Minnesota River and Greater Blue Earth River Basin TSS TMDL Study</dc:subject>
  <dc:creator>Katrina Kessler</dc:creator>
  <cp:keywords/>
  <dc:description>Presentation for Subcomittee on Water Policy, August 20, 2019.</dc:description>
  <cp:lastModifiedBy>Kasey Gerkovich</cp:lastModifiedBy>
  <cp:revision>697</cp:revision>
  <cp:lastPrinted>2019-08-20T12:46:40Z</cp:lastPrinted>
  <dcterms:created xsi:type="dcterms:W3CDTF">2016-01-06T16:54:03Z</dcterms:created>
  <dcterms:modified xsi:type="dcterms:W3CDTF">2019-08-20T12:47:31Z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